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6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5D9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740" autoAdjust="0"/>
    <p:restoredTop sz="94660"/>
  </p:normalViewPr>
  <p:slideViewPr>
    <p:cSldViewPr>
      <p:cViewPr>
        <p:scale>
          <a:sx n="110" d="100"/>
          <a:sy n="110" d="100"/>
        </p:scale>
        <p:origin x="2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1D320-E9EB-4F05-9A40-4B301A3B7FD9}" type="datetimeFigureOut">
              <a:rPr lang="fr-FR" smtClean="0"/>
              <a:t>09/12/2014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37469-9D90-4C58-B215-2AD15CAC563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09/12/2014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09/12/2014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09/12/2014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09/12/2014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09/12/2014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09/12/2014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BF174-7BA0-44E3-93E3-AACF3756E242}" type="datetimeFigureOut">
              <a:rPr lang="fr-FR" smtClean="0"/>
              <a:pPr/>
              <a:t>09/12/2014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package" Target="../embeddings/Microsoft_Office_Word_Document2.docx"/><Relationship Id="rId4" Type="http://schemas.openxmlformats.org/officeDocument/2006/relationships/package" Target="../embeddings/Microsoft_Office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3688" y="2204864"/>
            <a:ext cx="6336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dirty="0"/>
              <a:t>Fonctions exponentielles: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068960"/>
            <a:ext cx="6552728" cy="1979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2204" y="421701"/>
            <a:ext cx="1127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fr-FR" dirty="0">
                <a:highlight>
                  <a:srgbClr val="00FFFF"/>
                </a:highlight>
                <a:latin typeface="Times New Roman"/>
                <a:ea typeface="Times New Roman"/>
              </a:rPr>
              <a:t>I] Activité</a:t>
            </a:r>
            <a:endParaRPr lang="fr-FR" sz="14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3778" y="2204864"/>
            <a:ext cx="5646529" cy="3394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692696"/>
            <a:ext cx="1685925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2204" y="421701"/>
            <a:ext cx="1646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fr-FR" dirty="0" smtClean="0">
                <a:highlight>
                  <a:srgbClr val="00FFFF"/>
                </a:highlight>
                <a:latin typeface="Times New Roman"/>
                <a:ea typeface="Times New Roman"/>
              </a:rPr>
              <a:t>I</a:t>
            </a:r>
            <a:r>
              <a:rPr lang="fr-FR" dirty="0">
                <a:highlight>
                  <a:srgbClr val="00FFFF"/>
                </a:highlight>
                <a:latin typeface="Times New Roman"/>
                <a:ea typeface="Times New Roman"/>
              </a:rPr>
              <a:t>I</a:t>
            </a:r>
            <a:r>
              <a:rPr lang="fr-FR" dirty="0" smtClean="0">
                <a:highlight>
                  <a:srgbClr val="00FFFF"/>
                </a:highlight>
                <a:latin typeface="Times New Roman"/>
                <a:ea typeface="Times New Roman"/>
              </a:rPr>
              <a:t>] A RETENIR</a:t>
            </a:r>
            <a:endParaRPr lang="fr-FR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3608" y="1997839"/>
            <a:ext cx="69127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	Définition :</a:t>
            </a:r>
          </a:p>
          <a:p>
            <a:endParaRPr lang="fr-F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fonction définie pour tout nombre t, par t→10</a:t>
            </a:r>
            <a:r>
              <a:rPr lang="fr-FR" sz="24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 la </a:t>
            </a:r>
            <a:r>
              <a:rPr lang="fr-F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fonction exponentielle de base 10.</a:t>
            </a:r>
          </a:p>
          <a:p>
            <a:endParaRPr lang="fr-FR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Plus généralement, la </a:t>
            </a:r>
            <a:r>
              <a:rPr lang="fr-F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fonction exponentielle de base q </a:t>
            </a:r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 la fonction, définie pour tout nombre par f(x) = </a:t>
            </a:r>
            <a:r>
              <a:rPr lang="fr-F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fr-FR" sz="2400" i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(q&gt;0 et q≠ 1).</a:t>
            </a:r>
            <a:endParaRPr lang="fr-F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99592" y="2492896"/>
            <a:ext cx="7272808" cy="1728192"/>
          </a:xfrm>
          <a:prstGeom prst="roundRect">
            <a:avLst>
              <a:gd name="adj" fmla="val 1167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4080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476672"/>
            <a:ext cx="691276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arenR" startAt="2"/>
            </a:pPr>
            <a:r>
              <a:rPr lang="fr-FR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 de variation</a:t>
            </a:r>
            <a:endParaRPr lang="fr-FR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f(x) = </a:t>
            </a:r>
            <a:r>
              <a:rPr lang="fr-F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fr-FR" sz="2400" i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fr-FR" sz="2400" i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Exemples:</a:t>
            </a:r>
          </a:p>
          <a:p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 = 2</a:t>
            </a:r>
            <a:r>
              <a:rPr lang="fr-FR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 l’intervalle [-2;1]</a:t>
            </a:r>
            <a:endParaRPr lang="fr-FR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68830534"/>
              </p:ext>
            </p:extLst>
          </p:nvPr>
        </p:nvGraphicFramePr>
        <p:xfrm>
          <a:off x="467544" y="1988840"/>
          <a:ext cx="352839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497"/>
                <a:gridCol w="423699"/>
                <a:gridCol w="423699"/>
                <a:gridCol w="423699"/>
                <a:gridCol w="423699"/>
                <a:gridCol w="423699"/>
                <a:gridCol w="423699"/>
                <a:gridCol w="423699"/>
              </a:tblGrid>
              <a:tr h="295612">
                <a:tc>
                  <a:txBody>
                    <a:bodyPr/>
                    <a:lstStyle/>
                    <a:p>
                      <a:pPr algn="ctr"/>
                      <a:r>
                        <a:rPr lang="fr-FR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-2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-1,5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-1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-0,5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0,5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marL="0" marR="0" marT="0" marB="0" anchor="ctr"/>
                </a:tc>
              </a:tr>
              <a:tr h="64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f(x) = 2</a:t>
                      </a:r>
                      <a:r>
                        <a:rPr lang="fr-FR" sz="1400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0,25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0,35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0,5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0,71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1,41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18030459"/>
              </p:ext>
            </p:extLst>
          </p:nvPr>
        </p:nvGraphicFramePr>
        <p:xfrm>
          <a:off x="4427984" y="1908832"/>
          <a:ext cx="352839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2497"/>
                <a:gridCol w="423699"/>
                <a:gridCol w="423699"/>
                <a:gridCol w="423699"/>
                <a:gridCol w="423699"/>
                <a:gridCol w="423699"/>
                <a:gridCol w="423699"/>
                <a:gridCol w="423699"/>
              </a:tblGrid>
              <a:tr h="295612">
                <a:tc>
                  <a:txBody>
                    <a:bodyPr/>
                    <a:lstStyle/>
                    <a:p>
                      <a:pPr algn="ctr"/>
                      <a:r>
                        <a:rPr lang="fr-FR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-2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-1,5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-1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-0,5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0,5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marL="0" marR="0" marT="0" marB="0" anchor="ctr"/>
                </a:tc>
              </a:tr>
              <a:tr h="64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g(x) = 0,5</a:t>
                      </a:r>
                      <a:r>
                        <a:rPr lang="fr-FR" sz="1400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2,83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1,41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,71</a:t>
                      </a:r>
                      <a:endParaRPr lang="fr-F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0,5</a:t>
                      </a:r>
                      <a:endParaRPr lang="fr-F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0" y="1412776"/>
            <a:ext cx="3223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g(x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0,5</a:t>
            </a:r>
            <a:r>
              <a:rPr lang="fr-FR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 l’intervalle [-2;1]</a:t>
            </a:r>
            <a:endParaRPr lang="fr-FR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78439"/>
            <a:ext cx="3312368" cy="1991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3568" y="5388024"/>
            <a:ext cx="33231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q&gt;1, la fonction est croissante</a:t>
            </a:r>
            <a:r>
              <a:rPr lang="fr-FR" sz="2400" b="1" i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FR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83968" y="5449580"/>
            <a:ext cx="39837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0 &lt; q &lt; 1 alors la fonction est décroissante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7789" y="3334310"/>
            <a:ext cx="3312378" cy="1991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5074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t 7"/>
          <p:cNvGraphicFramePr>
            <a:graphicFrameLocks noChangeAspect="1"/>
          </p:cNvGraphicFramePr>
          <p:nvPr/>
        </p:nvGraphicFramePr>
        <p:xfrm>
          <a:off x="1000100" y="1357298"/>
          <a:ext cx="1714512" cy="587162"/>
        </p:xfrm>
        <a:graphic>
          <a:graphicData uri="http://schemas.openxmlformats.org/presentationml/2006/ole">
            <p:oleObj spid="_x0000_s1026" name="Équation" r:id="rId3" imgW="927000" imgH="317160" progId="Equation.3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-1500230" y="2786058"/>
          <a:ext cx="7143801" cy="754607"/>
        </p:xfrm>
        <a:graphic>
          <a:graphicData uri="http://schemas.openxmlformats.org/presentationml/2006/ole">
            <p:oleObj spid="_x0000_s1029" name="Document" r:id="rId4" imgW="5759285" imgH="551647" progId="Word.Document.12">
              <p:embed/>
            </p:oleObj>
          </a:graphicData>
        </a:graphic>
      </p:graphicFrame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-1071602" y="4071942"/>
          <a:ext cx="6098281" cy="1000132"/>
        </p:xfrm>
        <a:graphic>
          <a:graphicData uri="http://schemas.openxmlformats.org/presentationml/2006/ole">
            <p:oleObj spid="_x0000_s1033" name="Document" r:id="rId5" imgW="5759285" imgH="944449" progId="Word.Document.12">
              <p:embed/>
            </p:oleObj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1000100" y="500042"/>
            <a:ext cx="428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 startAt="3"/>
            </a:pPr>
            <a:r>
              <a:rPr lang="fr-FR" sz="2800" dirty="0" smtClean="0"/>
              <a:t>Propriétés</a:t>
            </a:r>
            <a:endParaRPr lang="fr-FR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1357290" y="2000240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r>
              <a:rPr lang="fr-FR" baseline="30000" dirty="0" smtClean="0"/>
              <a:t>3</a:t>
            </a:r>
            <a:r>
              <a:rPr lang="fr-FR" dirty="0" smtClean="0"/>
              <a:t> × 2</a:t>
            </a:r>
            <a:r>
              <a:rPr lang="fr-FR" baseline="30000" dirty="0" smtClean="0"/>
              <a:t>4</a:t>
            </a:r>
            <a:r>
              <a:rPr lang="fr-FR" dirty="0" smtClean="0"/>
              <a:t> = 2</a:t>
            </a:r>
            <a:r>
              <a:rPr lang="fr-FR" baseline="30000" dirty="0" smtClean="0"/>
              <a:t>3+4 </a:t>
            </a:r>
            <a:r>
              <a:rPr lang="fr-FR" dirty="0" smtClean="0"/>
              <a:t>= 2</a:t>
            </a:r>
            <a:r>
              <a:rPr lang="fr-FR" baseline="30000" dirty="0" smtClean="0"/>
              <a:t>7 </a:t>
            </a:r>
            <a:r>
              <a:rPr lang="fr-FR" dirty="0" smtClean="0"/>
              <a:t>= 128 </a:t>
            </a:r>
            <a:r>
              <a:rPr lang="fr-FR" baseline="30000" dirty="0" smtClean="0"/>
              <a:t>  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1357290" y="3429000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(3</a:t>
            </a:r>
            <a:r>
              <a:rPr lang="fr-FR" sz="2800" baseline="30000" dirty="0" smtClean="0"/>
              <a:t>2</a:t>
            </a:r>
            <a:r>
              <a:rPr lang="fr-FR" sz="2800" dirty="0" smtClean="0"/>
              <a:t>)</a:t>
            </a:r>
            <a:r>
              <a:rPr lang="fr-FR" sz="2800" baseline="30000" dirty="0" smtClean="0"/>
              <a:t>3</a:t>
            </a:r>
            <a:r>
              <a:rPr lang="fr-FR" sz="2800" dirty="0" smtClean="0"/>
              <a:t> = 3</a:t>
            </a:r>
            <a:r>
              <a:rPr lang="fr-FR" sz="2800" baseline="30000" dirty="0" smtClean="0"/>
              <a:t>2x3 </a:t>
            </a:r>
            <a:r>
              <a:rPr lang="fr-FR" sz="2800" dirty="0" smtClean="0"/>
              <a:t>= 3</a:t>
            </a:r>
            <a:r>
              <a:rPr lang="fr-FR" sz="2800" baseline="30000" dirty="0" smtClean="0"/>
              <a:t>6</a:t>
            </a:r>
            <a:r>
              <a:rPr lang="fr-FR" sz="2800" dirty="0" smtClean="0"/>
              <a:t> = </a:t>
            </a:r>
            <a:r>
              <a:rPr lang="fr-FR" sz="2400" dirty="0" smtClean="0"/>
              <a:t>729</a:t>
            </a:r>
            <a:r>
              <a:rPr lang="fr-FR" sz="2800" baseline="30000" dirty="0" smtClean="0"/>
              <a:t> </a:t>
            </a:r>
            <a:r>
              <a:rPr lang="fr-FR" sz="2800" dirty="0" smtClean="0"/>
              <a:t> </a:t>
            </a:r>
            <a:r>
              <a:rPr lang="fr-FR" sz="2800" baseline="30000" dirty="0" smtClean="0"/>
              <a:t>  </a:t>
            </a:r>
            <a:endParaRPr lang="fr-FR" sz="2800" dirty="0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5000636"/>
            <a:ext cx="2219325" cy="790575"/>
          </a:xfrm>
          <a:prstGeom prst="rect">
            <a:avLst/>
          </a:prstGeom>
          <a:noFill/>
        </p:spPr>
      </p:pic>
      <p:sp>
        <p:nvSpPr>
          <p:cNvPr id="20" name="ZoneTexte 19"/>
          <p:cNvSpPr txBox="1"/>
          <p:nvPr/>
        </p:nvSpPr>
        <p:spPr>
          <a:xfrm>
            <a:off x="642910" y="1571612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a)</a:t>
            </a:r>
            <a:endParaRPr lang="fr-FR" sz="2000" dirty="0"/>
          </a:p>
        </p:txBody>
      </p:sp>
      <p:sp>
        <p:nvSpPr>
          <p:cNvPr id="21" name="ZoneTexte 20"/>
          <p:cNvSpPr txBox="1"/>
          <p:nvPr/>
        </p:nvSpPr>
        <p:spPr>
          <a:xfrm>
            <a:off x="571472" y="285749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b)</a:t>
            </a:r>
            <a:endParaRPr lang="fr-FR" sz="2000" dirty="0"/>
          </a:p>
        </p:txBody>
      </p:sp>
      <p:sp>
        <p:nvSpPr>
          <p:cNvPr id="22" name="ZoneTexte 21"/>
          <p:cNvSpPr txBox="1"/>
          <p:nvPr/>
        </p:nvSpPr>
        <p:spPr>
          <a:xfrm>
            <a:off x="642910" y="428625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c)</a:t>
            </a:r>
            <a:endParaRPr lang="fr-FR" sz="2000" dirty="0"/>
          </a:p>
        </p:txBody>
      </p:sp>
      <p:sp>
        <p:nvSpPr>
          <p:cNvPr id="23" name="ZoneTexte 22"/>
          <p:cNvSpPr txBox="1"/>
          <p:nvPr/>
        </p:nvSpPr>
        <p:spPr>
          <a:xfrm>
            <a:off x="3857620" y="5214950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= 64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84380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131</Words>
  <Application>Microsoft Office PowerPoint</Application>
  <PresentationFormat>Affichage à l'écran 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Thème Office</vt:lpstr>
      <vt:lpstr>Microsoft Éditeur d'équations 3.0</vt:lpstr>
      <vt:lpstr>Microsoft Office Word Document</vt:lpstr>
      <vt:lpstr>Diapositive 1</vt:lpstr>
      <vt:lpstr>Diapositive 2</vt:lpstr>
      <vt:lpstr>Diapositive 3</vt:lpstr>
      <vt:lpstr>Diapositive 4</vt:lpstr>
      <vt:lpstr>Diapositive 5</vt:lpstr>
    </vt:vector>
  </TitlesOfParts>
  <Company>Anne de Mejanes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fdebonnet1</dc:creator>
  <cp:lastModifiedBy>fdebonnet1</cp:lastModifiedBy>
  <cp:revision>66</cp:revision>
  <dcterms:created xsi:type="dcterms:W3CDTF">2014-11-03T12:46:26Z</dcterms:created>
  <dcterms:modified xsi:type="dcterms:W3CDTF">2014-12-09T12:35:42Z</dcterms:modified>
</cp:coreProperties>
</file>