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3" r:id="rId3"/>
    <p:sldId id="258" r:id="rId4"/>
    <p:sldId id="259" r:id="rId5"/>
    <p:sldId id="266" r:id="rId6"/>
    <p:sldId id="260" r:id="rId7"/>
    <p:sldId id="268" r:id="rId8"/>
    <p:sldId id="262" r:id="rId9"/>
    <p:sldId id="256" r:id="rId10"/>
    <p:sldId id="264" r:id="rId11"/>
    <p:sldId id="267" r:id="rId12"/>
    <p:sldId id="261" r:id="rId13"/>
    <p:sldId id="265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D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7158" autoAdjust="0"/>
    <p:restoredTop sz="94660"/>
  </p:normalViewPr>
  <p:slideViewPr>
    <p:cSldViewPr>
      <p:cViewPr>
        <p:scale>
          <a:sx n="100" d="100"/>
          <a:sy n="100" d="100"/>
        </p:scale>
        <p:origin x="-2400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7F8EE-DE6D-40E7-8C4E-1AE40FB0CCD3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882F5-5D23-41CA-B218-3FB85F0413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BF174-7BA0-44E3-93E3-AACF3756E242}" type="datetimeFigureOut">
              <a:rPr lang="fr-FR" smtClean="0"/>
              <a:pPr/>
              <a:t>01/11/2020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1E14F-F2A0-4027-972F-5A428FDA9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mUrD1r6oY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62kN0rSmHr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AUvHXAwdXc&amp;list=PL8uKfyxE1PzCVSwPOCZGlSdfRSS8mR01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kD3azY9zL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Ou8CbE2xO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5P2meqbNC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kD3azY9zLg&amp;list=PL8uKfyxE1PzDsYIUrZCtBPqBponIep5o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AUvHXAwdX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1988840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/>
              <a:t>Suites </a:t>
            </a:r>
            <a:r>
              <a:rPr lang="fr-FR" sz="4000" dirty="0" smtClean="0"/>
              <a:t>numériques:</a:t>
            </a:r>
            <a:endParaRPr lang="fr-FR" sz="4000" dirty="0"/>
          </a:p>
        </p:txBody>
      </p:sp>
      <p:sp>
        <p:nvSpPr>
          <p:cNvPr id="3" name="Rectangle 2"/>
          <p:cNvSpPr/>
          <p:nvPr/>
        </p:nvSpPr>
        <p:spPr>
          <a:xfrm>
            <a:off x="2564160" y="3789040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/>
              <a:t>Suite arithmétique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56638"/>
            <a:ext cx="7560840" cy="3317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Une suite géométrique est définie par la relation :</a:t>
            </a:r>
            <a:endParaRPr lang="fr-FR" sz="16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="1" baseline="-25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n+1</a:t>
            </a:r>
            <a:r>
              <a:rPr lang="fr-FR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= U</a:t>
            </a:r>
            <a:r>
              <a:rPr lang="fr-FR" b="1" baseline="-25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</a:t>
            </a:r>
            <a:r>
              <a:rPr lang="fr-FR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x q </a:t>
            </a:r>
            <a:r>
              <a:rPr lang="fr-FR" b="1" dirty="0">
                <a:latin typeface="Times New Roman"/>
                <a:ea typeface="Times New Roman"/>
                <a:cs typeface="Times New Roman"/>
              </a:rPr>
              <a:t>où q est la raison</a:t>
            </a:r>
            <a:endParaRPr lang="fr-FR" sz="14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Pour calculer le terme de rang n+1 d’une suite géométrique à partir du terme de n ; il suffit d’appliquer la relation : </a:t>
            </a:r>
            <a:r>
              <a:rPr lang="fr-FR" sz="2000" b="1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sz="2000" b="1" baseline="-25000" dirty="0">
                <a:latin typeface="Times New Roman"/>
                <a:ea typeface="Times New Roman"/>
                <a:cs typeface="Times New Roman"/>
              </a:rPr>
              <a:t>n+1</a:t>
            </a:r>
            <a:r>
              <a:rPr lang="fr-FR" sz="2000" b="1" dirty="0">
                <a:latin typeface="Times New Roman"/>
                <a:ea typeface="Times New Roman"/>
                <a:cs typeface="Times New Roman"/>
              </a:rPr>
              <a:t> = U</a:t>
            </a:r>
            <a:r>
              <a:rPr lang="fr-FR" sz="2000" b="1" baseline="-25000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fr-FR" sz="2000" b="1" dirty="0">
                <a:latin typeface="Times New Roman"/>
                <a:ea typeface="Times New Roman"/>
                <a:cs typeface="Times New Roman"/>
              </a:rPr>
              <a:t> x </a:t>
            </a:r>
            <a:r>
              <a:rPr lang="fr-FR" sz="2000" b="1" dirty="0" smtClean="0">
                <a:latin typeface="Times New Roman"/>
                <a:ea typeface="Times New Roman"/>
                <a:cs typeface="Times New Roman"/>
              </a:rPr>
              <a:t>q </a:t>
            </a: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endParaRPr lang="fr-FR" sz="2000" b="1" dirty="0">
              <a:latin typeface="Times New Roman"/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endParaRPr lang="fr-FR" sz="16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Exemple : Soit la suite de premier terme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0,01 et de raison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3,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le deuxième terme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2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est 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fr-FR" sz="14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908720"/>
            <a:ext cx="1646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 smtClean="0">
                <a:highlight>
                  <a:srgbClr val="00FFFF"/>
                </a:highlight>
                <a:latin typeface="Times New Roman"/>
                <a:ea typeface="Times New Roman"/>
              </a:rPr>
              <a:t>II] A RETENIR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7744" y="4808768"/>
            <a:ext cx="303993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b="1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="1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fr-FR" b="1" dirty="0">
                <a:latin typeface="Times New Roman"/>
                <a:ea typeface="Times New Roman"/>
                <a:cs typeface="Times New Roman"/>
              </a:rPr>
              <a:t> = 0,01 x 3 = 0,03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.</a:t>
            </a:r>
            <a:endParaRPr lang="fr-FR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942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00100" y="1214422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déterminer le terme de rang n d’une suite géométrique : </a:t>
            </a:r>
            <a:r>
              <a:rPr lang="fr-FR" dirty="0" smtClean="0">
                <a:hlinkClick r:id="rId2"/>
              </a:rPr>
              <a:t>https://www.youtube.com/watch?v=dmUrD1r6oYg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480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043608" y="1296429"/>
                <a:ext cx="6912768" cy="2088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lvl="1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 startAt="2"/>
                </a:pPr>
                <a:r>
                  <a:rPr lang="fr-FR" dirty="0" smtClean="0">
                    <a:latin typeface="Times New Roman"/>
                    <a:ea typeface="Calibri"/>
                    <a:cs typeface="Times New Roman"/>
                  </a:rPr>
                  <a:t>Reconnaître</a:t>
                </a:r>
                <a:r>
                  <a:rPr lang="fr-FR" dirty="0" smtClean="0">
                    <a:effectLst/>
                    <a:latin typeface="Times New Roman"/>
                    <a:ea typeface="Calibri"/>
                    <a:cs typeface="Times New Roman"/>
                  </a:rPr>
                  <a:t/>
                </a:r>
                <a:r>
                  <a:rPr lang="fr-FR" dirty="0" smtClean="0">
                    <a:latin typeface="Times New Roman"/>
                    <a:ea typeface="Calibri"/>
                    <a:cs typeface="Times New Roman"/>
                  </a:rPr>
                  <a:t>une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Times New Roman"/>
                  </a:rPr>
                  <a:t>suite 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géométrique:</a:t>
                </a:r>
                <a:endParaRPr lang="fr-FR" sz="1600" dirty="0">
                  <a:ea typeface="Calibri"/>
                  <a:cs typeface="Times New Roman"/>
                </a:endParaRPr>
              </a:p>
              <a:p>
                <a:pPr marL="90043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Une suite numérique est géométrique pour tout n ≥ 0,</a:t>
                </a:r>
                <a:endParaRPr lang="fr-FR" sz="1600" dirty="0">
                  <a:ea typeface="Calibri"/>
                  <a:cs typeface="Times New Roman"/>
                </a:endParaRPr>
              </a:p>
              <a:p>
                <a:pPr marL="1350645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2400" i="1"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𝑛</m:t>
                            </m:r>
                            <m: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  <m:t>+1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sz="2400" i="1"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2400" dirty="0"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fr-FR" sz="2400" dirty="0">
                    <a:effectLst/>
                    <a:latin typeface="Times New Roman"/>
                    <a:ea typeface="Times New Roman"/>
                    <a:cs typeface="Times New Roman"/>
                  </a:rPr>
                  <a:t>q</a:t>
                </a:r>
                <a:endParaRPr lang="fr-FR" sz="2400" dirty="0">
                  <a:ea typeface="Calibri"/>
                  <a:cs typeface="Times New Roman"/>
                </a:endParaRPr>
              </a:p>
              <a:p>
                <a:pPr marL="90043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Exemple : soit les termes U</a:t>
                </a:r>
                <a:r>
                  <a:rPr lang="fr-FR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Times New Roman"/>
                  </a:rPr>
                  <a:t>3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 ; U</a:t>
                </a:r>
                <a:r>
                  <a:rPr lang="fr-FR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fr-FR" dirty="0">
                    <a:latin typeface="Times New Roman"/>
                    <a:ea typeface="Times New Roman"/>
                    <a:cs typeface="Times New Roman"/>
                  </a:rPr>
                  <a:t>6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 ; U</a:t>
                </a:r>
                <a:r>
                  <a:rPr lang="fr-FR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3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Times New Roman"/>
                  </a:rPr>
                  <a:t>12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 ; U</a:t>
                </a:r>
                <a:r>
                  <a:rPr lang="fr-FR" baseline="-25000" dirty="0">
                    <a:effectLst/>
                    <a:latin typeface="Times New Roman"/>
                    <a:ea typeface="Times New Roman"/>
                    <a:cs typeface="Times New Roman"/>
                  </a:rPr>
                  <a:t>4</a:t>
                </a:r>
                <a:r>
                  <a:rPr lang="fr-FR" dirty="0">
                    <a:effectLst/>
                    <a:latin typeface="Times New Roman"/>
                    <a:ea typeface="Times New Roman"/>
                    <a:cs typeface="Times New Roman"/>
                  </a:rPr>
                  <a:t> = </a:t>
                </a:r>
                <a:r>
                  <a:rPr lang="fr-FR" dirty="0" smtClean="0">
                    <a:effectLst/>
                    <a:latin typeface="Times New Roman"/>
                    <a:ea typeface="Times New Roman"/>
                    <a:cs typeface="Times New Roman"/>
                  </a:rPr>
                  <a:t>24</a:t>
                </a:r>
                <a:endParaRPr lang="fr-FR" sz="1600" dirty="0"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296429"/>
                <a:ext cx="6912768" cy="2088457"/>
              </a:xfrm>
              <a:prstGeom prst="rect">
                <a:avLst/>
              </a:prstGeom>
              <a:blipFill rotWithShape="1">
                <a:blip r:embed="rId2"/>
                <a:stretch>
                  <a:fillRect t="-585" b="-263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763688" y="3717032"/>
                <a:ext cx="6336704" cy="1349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00430"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 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num>
                      <m:den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= 2 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 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num>
                      <m:den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= 2 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4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𝑈</m:t>
                            </m:r>
                          </m:e>
                          <m:sub>
                            <m:r>
                              <a:rPr lang="fr-FR" i="1">
                                <a:solidFill>
                                  <a:prstClr val="black"/>
                                </a:solidFill>
                                <a:latin typeface="Cambria Math"/>
                                <a:ea typeface="Times New Roman"/>
                                <a:cs typeface="Times New Roman"/>
                              </a:rPr>
                              <m:t>3</m:t>
                            </m:r>
                          </m:sub>
                        </m:sSub>
                      </m:den>
                    </m:f>
                  </m:oMath>
                </a14:m>
                <a:r>
                  <a:rPr lang="fr-FR" sz="16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 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24</m:t>
                        </m:r>
                      </m:num>
                      <m:den>
                        <m:r>
                          <a:rPr lang="fr-FR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  <m:t>12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= 2 ; </a:t>
                </a:r>
                <a:endParaRPr lang="fr-FR" sz="14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  <a:p>
                <a:pPr marL="900430"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Les termes U</a:t>
                </a:r>
                <a:r>
                  <a:rPr lang="fr-FR" baseline="-250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1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 U</a:t>
                </a:r>
                <a:r>
                  <a:rPr lang="fr-FR" baseline="-250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2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 U</a:t>
                </a:r>
                <a:r>
                  <a:rPr lang="fr-FR" baseline="-250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3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; U</a:t>
                </a:r>
                <a:r>
                  <a:rPr lang="fr-FR" baseline="-25000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4</a:t>
                </a:r>
                <a:r>
                  <a:rPr lang="fr-FR" dirty="0">
                    <a:solidFill>
                      <a:prstClr val="black"/>
                    </a:solidFill>
                    <a:latin typeface="Times New Roman"/>
                    <a:ea typeface="Times New Roman"/>
                    <a:cs typeface="Times New Roman"/>
                  </a:rPr>
                  <a:t>  forment une suite géométrique de raison q = 2</a:t>
                </a:r>
                <a:endParaRPr lang="fr-FR" sz="1600" dirty="0">
                  <a:solidFill>
                    <a:prstClr val="black"/>
                  </a:solidFill>
                  <a:ea typeface="Calibri"/>
                  <a:cs typeface="Times New Roman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3717032"/>
                <a:ext cx="6336704" cy="1349216"/>
              </a:xfrm>
              <a:prstGeom prst="rect">
                <a:avLst/>
              </a:prstGeom>
              <a:blipFill rotWithShape="1">
                <a:blip r:embed="rId3"/>
                <a:stretch>
                  <a:fillRect b="-45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/>
          <p:cNvSpPr txBox="1"/>
          <p:nvPr/>
        </p:nvSpPr>
        <p:spPr>
          <a:xfrm>
            <a:off x="857224" y="528638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reconnaître une suite géométrique : </a:t>
            </a:r>
            <a:r>
              <a:rPr lang="fr-FR" dirty="0" smtClean="0">
                <a:hlinkClick r:id="rId4"/>
              </a:rPr>
              <a:t>https://www.youtube.com/watch?v=62kN0rSmHr4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3667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08720"/>
            <a:ext cx="7128792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fr-FR" dirty="0">
                <a:latin typeface="Times New Roman"/>
                <a:ea typeface="Calibri"/>
                <a:cs typeface="Times New Roman"/>
              </a:rPr>
              <a:t>La représentation se fait dans un repère orthogonal.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fr-FR" dirty="0">
                <a:latin typeface="Times New Roman"/>
                <a:ea typeface="Calibri"/>
                <a:cs typeface="Times New Roman"/>
              </a:rPr>
              <a:t>Une suite numérique est représenté par l’ensemble des points de coordonnées (n ;</a:t>
            </a:r>
            <a:r>
              <a:rPr lang="fr-FR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sz="2000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sz="2000" baseline="-25000" dirty="0">
                <a:latin typeface="Times New Roman"/>
                <a:ea typeface="Times New Roman"/>
                <a:cs typeface="Times New Roman"/>
              </a:rPr>
              <a:t>n).</a:t>
            </a:r>
            <a:endParaRPr lang="fr-FR" sz="1600" dirty="0"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364401"/>
            <a:ext cx="38980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 smtClean="0">
                <a:highlight>
                  <a:srgbClr val="00FFFF"/>
                </a:highlight>
                <a:latin typeface="Times New Roman"/>
                <a:ea typeface="Times New Roman"/>
              </a:rPr>
              <a:t>III] REPRÉSENTATION GRAPHIQUE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2020128"/>
            <a:ext cx="5595937" cy="424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58934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00100" y="1214422"/>
            <a:ext cx="7643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Résumé du cours sur les suites géométriques </a:t>
            </a:r>
            <a:r>
              <a:rPr lang="fr-FR" dirty="0" smtClean="0"/>
              <a:t>: </a:t>
            </a:r>
            <a:r>
              <a:rPr lang="fr-FR" dirty="0" smtClean="0">
                <a:hlinkClick r:id="rId2"/>
              </a:rPr>
              <a:t>https://www.youtube.com/watch?v=mAUvHXAwdXc&amp;list=PL8uKfyxE1PzCVSwPOCZGlSdfRSS8mR01k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480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204" y="421701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>
                <a:highlight>
                  <a:srgbClr val="00FFFF"/>
                </a:highlight>
                <a:latin typeface="Times New Roman"/>
                <a:ea typeface="Times New Roman"/>
              </a:rPr>
              <a:t>I] Activité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1340768"/>
            <a:ext cx="5904656" cy="226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Soit une suite de nombre :</a:t>
            </a:r>
            <a:endParaRPr lang="fr-FR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5 ; 9 ; 13 ; 17 ; 21 ;……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Donner la 1</a:t>
            </a:r>
            <a:r>
              <a:rPr lang="fr-FR" baseline="30000" dirty="0">
                <a:latin typeface="Times New Roman"/>
                <a:ea typeface="Times New Roman"/>
                <a:cs typeface="Times New Roman"/>
              </a:rPr>
              <a:t>ère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Donner la 4</a:t>
            </a:r>
            <a:r>
              <a:rPr lang="fr-FR" baseline="30000" dirty="0">
                <a:latin typeface="Times New Roman"/>
                <a:ea typeface="Times New Roman"/>
                <a:cs typeface="Times New Roman"/>
              </a:rPr>
              <a:t>ème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En déduire la 8</a:t>
            </a:r>
            <a:r>
              <a:rPr lang="fr-FR" baseline="30000" dirty="0">
                <a:latin typeface="Times New Roman"/>
                <a:ea typeface="Times New Roman"/>
                <a:cs typeface="Times New Roman"/>
              </a:rPr>
              <a:t>ème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Comment passe-t-on d’une valeur à la valeur suivante ?</a:t>
            </a:r>
            <a:endParaRPr lang="fr-FR" sz="1600" dirty="0">
              <a:ea typeface="Calibri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7224" y="407194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déterminer une suite arithmétique : </a:t>
            </a:r>
            <a:r>
              <a:rPr lang="fr-FR" dirty="0" smtClean="0">
                <a:hlinkClick r:id="rId2"/>
              </a:rPr>
              <a:t>https://www.youtube.com/watch?v=KkD3azY9zLg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92465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2100263"/>
            <a:ext cx="6929438" cy="254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0110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351765"/>
            <a:ext cx="8208912" cy="3496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2"/>
            </a:pPr>
            <a:r>
              <a:rPr lang="fr-FR" dirty="0">
                <a:latin typeface="Times New Roman"/>
                <a:ea typeface="Calibri"/>
                <a:cs typeface="Times New Roman"/>
              </a:rPr>
              <a:t>Reconnaître</a:t>
            </a:r>
            <a:r>
              <a:rPr lang="fr-FR" u="sng" dirty="0">
                <a:latin typeface="Times New Roman"/>
                <a:ea typeface="Calibri"/>
                <a:cs typeface="Times New Roman"/>
              </a:rPr>
              <a:t>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suite arithmétique :</a:t>
            </a:r>
            <a:endParaRPr lang="fr-FR" sz="16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Une suite numérique est arithmétique si pour tout n ≥ 0,</a:t>
            </a:r>
            <a:endParaRPr lang="fr-FR" sz="16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sz="1600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n+1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-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n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r</a:t>
            </a:r>
            <a:endParaRPr lang="fr-FR" sz="14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Exemple : soit les termes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200 ;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190 ;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180 ;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170</a:t>
            </a:r>
            <a:endParaRPr lang="fr-FR" sz="1600" dirty="0">
              <a:ea typeface="Calibri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4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–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3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170 – 180 = -10 ; </a:t>
            </a:r>
            <a:endParaRPr lang="fr-FR" dirty="0" smtClean="0">
              <a:latin typeface="Times New Roman"/>
              <a:ea typeface="Times New Roman"/>
              <a:cs typeface="Times New Roman"/>
            </a:endParaRP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aseline="-25000" dirty="0" smtClean="0">
                <a:latin typeface="Times New Roman"/>
                <a:ea typeface="Times New Roman"/>
                <a:cs typeface="Times New Roman"/>
              </a:rPr>
              <a:t>3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–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180 – 190 = -10 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;</a:t>
            </a:r>
          </a:p>
          <a:p>
            <a:pPr marL="900430"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– U</a:t>
            </a:r>
            <a:r>
              <a:rPr lang="fr-FR" baseline="-25000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= 190 – 200 = -10 </a:t>
            </a:r>
            <a:endParaRPr lang="fr-FR" sz="1600" dirty="0">
              <a:ea typeface="Calibri"/>
              <a:cs typeface="Times New Roman"/>
            </a:endParaRPr>
          </a:p>
          <a:p>
            <a:r>
              <a:rPr lang="fr-FR" dirty="0">
                <a:latin typeface="Times New Roman"/>
                <a:ea typeface="Times New Roman"/>
              </a:rPr>
              <a:t>Les termes U</a:t>
            </a:r>
            <a:r>
              <a:rPr lang="fr-FR" baseline="-25000" dirty="0">
                <a:latin typeface="Times New Roman"/>
                <a:ea typeface="Times New Roman"/>
              </a:rPr>
              <a:t>1</a:t>
            </a:r>
            <a:r>
              <a:rPr lang="fr-FR" dirty="0">
                <a:latin typeface="Times New Roman"/>
                <a:ea typeface="Times New Roman"/>
              </a:rPr>
              <a:t>; U</a:t>
            </a:r>
            <a:r>
              <a:rPr lang="fr-FR" baseline="-25000" dirty="0">
                <a:latin typeface="Times New Roman"/>
                <a:ea typeface="Times New Roman"/>
              </a:rPr>
              <a:t>2</a:t>
            </a:r>
            <a:r>
              <a:rPr lang="fr-FR" dirty="0">
                <a:latin typeface="Times New Roman"/>
                <a:ea typeface="Times New Roman"/>
              </a:rPr>
              <a:t>; U</a:t>
            </a:r>
            <a:r>
              <a:rPr lang="fr-FR" baseline="-25000" dirty="0">
                <a:latin typeface="Times New Roman"/>
                <a:ea typeface="Times New Roman"/>
              </a:rPr>
              <a:t>3</a:t>
            </a:r>
            <a:r>
              <a:rPr lang="fr-FR" dirty="0">
                <a:latin typeface="Times New Roman"/>
                <a:ea typeface="Times New Roman"/>
              </a:rPr>
              <a:t>; U</a:t>
            </a:r>
            <a:r>
              <a:rPr lang="fr-FR" baseline="-25000" dirty="0">
                <a:latin typeface="Times New Roman"/>
                <a:ea typeface="Times New Roman"/>
              </a:rPr>
              <a:t>4</a:t>
            </a:r>
            <a:r>
              <a:rPr lang="fr-FR" dirty="0">
                <a:latin typeface="Times New Roman"/>
                <a:ea typeface="Times New Roman"/>
              </a:rPr>
              <a:t>  forment une suite numérique arithmétique de raison r = -10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71472" y="5072074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reconnaître une suite arithmétique : </a:t>
            </a:r>
            <a:r>
              <a:rPr lang="fr-FR" dirty="0" smtClean="0">
                <a:hlinkClick r:id="rId2"/>
              </a:rPr>
              <a:t>https://www.youtube.com/watch?v=3Ou8CbE2xOA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480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14348" y="85723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calculer le terme de rang n d’une suite arithmétique : </a:t>
            </a:r>
            <a:r>
              <a:rPr lang="fr-FR" dirty="0" smtClean="0">
                <a:hlinkClick r:id="rId2"/>
              </a:rPr>
              <a:t>https://www.youtube.com/watch?v=v5P2meqbNC8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480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8" y="1124745"/>
            <a:ext cx="7437303" cy="4312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259632" y="5589240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Les points sont alignés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5676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14348" y="857232"/>
            <a:ext cx="792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Résumé du cours sur les suites arithmétiques : </a:t>
            </a:r>
            <a:r>
              <a:rPr lang="fr-FR" dirty="0" smtClean="0">
                <a:hlinkClick r:id="rId2"/>
              </a:rPr>
              <a:t>https://www.youtube.com/watch?v=KkD3azY9zLg&amp;list=PL8uKfyxE1PzDsYIUrZCtBPqBponIep5oE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60480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1988840"/>
            <a:ext cx="46434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/>
              <a:t>Suites </a:t>
            </a:r>
            <a:r>
              <a:rPr lang="fr-FR" sz="4000" dirty="0" smtClean="0"/>
              <a:t>numériques:</a:t>
            </a:r>
            <a:endParaRPr lang="fr-FR" sz="4000" dirty="0"/>
          </a:p>
        </p:txBody>
      </p:sp>
      <p:sp>
        <p:nvSpPr>
          <p:cNvPr id="3" name="Rectangle 2"/>
          <p:cNvSpPr/>
          <p:nvPr/>
        </p:nvSpPr>
        <p:spPr>
          <a:xfrm>
            <a:off x="2564160" y="3789040"/>
            <a:ext cx="46434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smtClean="0"/>
              <a:t>Suite géométrique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="" xmlns:p14="http://schemas.microsoft.com/office/powerpoint/2010/main" val="141716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2204" y="421701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fr-FR" dirty="0">
                <a:highlight>
                  <a:srgbClr val="00FFFF"/>
                </a:highlight>
                <a:latin typeface="Times New Roman"/>
                <a:ea typeface="Times New Roman"/>
              </a:rPr>
              <a:t>I] Activité</a:t>
            </a:r>
            <a:endParaRPr lang="fr-FR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1340768"/>
            <a:ext cx="5904656" cy="226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Soit une suite de nombre :</a:t>
            </a:r>
            <a:endParaRPr lang="fr-FR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dirty="0" smtClean="0">
                <a:latin typeface="Times New Roman"/>
                <a:ea typeface="Times New Roman"/>
                <a:cs typeface="Times New Roman"/>
              </a:rPr>
              <a:t>3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 ;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6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 ;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12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 ;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24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 ;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48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 ;……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Donner la 1</a:t>
            </a:r>
            <a:r>
              <a:rPr lang="fr-FR" baseline="30000" dirty="0">
                <a:latin typeface="Times New Roman"/>
                <a:ea typeface="Times New Roman"/>
                <a:cs typeface="Times New Roman"/>
              </a:rPr>
              <a:t>ère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Donner la 4</a:t>
            </a:r>
            <a:r>
              <a:rPr lang="fr-FR" baseline="30000" dirty="0">
                <a:latin typeface="Times New Roman"/>
                <a:ea typeface="Times New Roman"/>
                <a:cs typeface="Times New Roman"/>
              </a:rPr>
              <a:t>ème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 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En déduire la 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7</a:t>
            </a:r>
            <a:r>
              <a:rPr lang="fr-FR" baseline="30000" dirty="0" smtClean="0">
                <a:latin typeface="Times New Roman"/>
                <a:ea typeface="Times New Roman"/>
                <a:cs typeface="Times New Roman"/>
              </a:rPr>
              <a:t>ème</a:t>
            </a:r>
            <a:r>
              <a:rPr lang="fr-FR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fr-FR" dirty="0">
                <a:latin typeface="Times New Roman"/>
                <a:ea typeface="Times New Roman"/>
                <a:cs typeface="Times New Roman"/>
              </a:rPr>
              <a:t>valeur :</a:t>
            </a:r>
            <a:endParaRPr lang="fr-FR" sz="1600" dirty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fr-FR" dirty="0">
                <a:latin typeface="Times New Roman"/>
                <a:ea typeface="Times New Roman"/>
                <a:cs typeface="Times New Roman"/>
              </a:rPr>
              <a:t>Comment passe-t-on d’une valeur à la valeur suivante ?</a:t>
            </a:r>
            <a:endParaRPr lang="fr-FR" sz="1600" dirty="0">
              <a:ea typeface="Calibri"/>
              <a:cs typeface="Times New Roman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14348" y="385762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Comment déterminer une suite géométrique : </a:t>
            </a:r>
            <a:r>
              <a:rPr lang="fr-FR" dirty="0" smtClean="0">
                <a:hlinkClick r:id="rId2"/>
              </a:rPr>
              <a:t>https://www.youtube.com/watch?v=mAUvHXAwdXc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165</Words>
  <Application>Microsoft Office PowerPoint</Application>
  <PresentationFormat>Affichage à l'écran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Anne de Mejanes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fdebonnet1</dc:creator>
  <cp:lastModifiedBy>Windows User</cp:lastModifiedBy>
  <cp:revision>53</cp:revision>
  <dcterms:created xsi:type="dcterms:W3CDTF">2014-11-03T12:46:26Z</dcterms:created>
  <dcterms:modified xsi:type="dcterms:W3CDTF">2020-11-01T20:30:36Z</dcterms:modified>
</cp:coreProperties>
</file>